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2658" y="-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A9F5-F1CE-45A5-8CCB-6B75DC967770}" type="datetimeFigureOut">
              <a:rPr lang="es-ES" smtClean="0"/>
              <a:t>06/11/12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3982B-FE4E-4334-9EEF-0D636471F0F1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-10502" y="-32"/>
            <a:ext cx="7154278" cy="4389831"/>
            <a:chOff x="-10502" y="-99065"/>
            <a:chExt cx="7154278" cy="4389831"/>
          </a:xfrm>
        </p:grpSpPr>
        <p:pic>
          <p:nvPicPr>
            <p:cNvPr id="7" name="6 Imagen" descr="pasaporte_dni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072266">
              <a:off x="127263" y="103658"/>
              <a:ext cx="717503" cy="538127"/>
            </a:xfrm>
            <a:prstGeom prst="rect">
              <a:avLst/>
            </a:prstGeom>
          </p:spPr>
        </p:pic>
        <p:pic>
          <p:nvPicPr>
            <p:cNvPr id="8" name="7 Imagen" descr="NIE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5FAFD"/>
                </a:clrFrom>
                <a:clrTo>
                  <a:srgbClr val="F5FA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407148">
              <a:off x="304397" y="357500"/>
              <a:ext cx="850331" cy="629320"/>
            </a:xfrm>
            <a:prstGeom prst="rect">
              <a:avLst/>
            </a:prstGeom>
          </p:spPr>
        </p:pic>
        <p:sp>
          <p:nvSpPr>
            <p:cNvPr id="9" name="8 CuadroTexto"/>
            <p:cNvSpPr txBox="1"/>
            <p:nvPr/>
          </p:nvSpPr>
          <p:spPr>
            <a:xfrm>
              <a:off x="-10502" y="-32"/>
              <a:ext cx="6858000" cy="273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haroni" pitchFamily="2" charset="-79"/>
                </a:rPr>
                <a:t>КУРС</a:t>
              </a:r>
              <a:r>
                <a:rPr lang="ru-RU" sz="2400" b="1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haroni" pitchFamily="2" charset="-79"/>
                </a:rPr>
                <a:t> </a:t>
              </a:r>
              <a:endParaRPr lang="es-ES_tradnl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endParaRPr>
            </a:p>
            <a:p>
              <a:pPr algn="ctr"/>
              <a:r>
                <a:rPr lang="ru-RU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КАК </a:t>
              </a:r>
              <a:r>
                <a:rPr lang="ru-RU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ЛЕГАЛИЗОВАТЬСЯ </a:t>
              </a:r>
              <a:r>
                <a:rPr lang="ru-RU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 </a:t>
              </a:r>
              <a:r>
                <a:rPr lang="ru-RU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ИСПАНИИ</a:t>
              </a:r>
              <a:endParaRPr lang="es-ES" sz="1400" b="1" dirty="0" smtClean="0">
                <a:solidFill>
                  <a:schemeClr val="tx2"/>
                </a:solidFill>
              </a:endParaRPr>
            </a:p>
            <a:p>
              <a:pPr lvl="0" algn="just"/>
              <a:r>
                <a:rPr lang="es-ES" sz="1100" b="1" u="sng" dirty="0" smtClean="0">
                  <a:solidFill>
                    <a:schemeClr val="tx2"/>
                  </a:solidFill>
                </a:rPr>
                <a:t>1</a:t>
              </a:r>
              <a:r>
                <a:rPr lang="es-ES" sz="1100" b="1" u="sng" dirty="0" smtClean="0">
                  <a:solidFill>
                    <a:schemeClr val="tx2"/>
                  </a:solidFill>
                </a:rPr>
                <a:t>.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 </a:t>
              </a:r>
              <a:r>
                <a:rPr lang="ru-RU" sz="1100" b="1" u="sng" dirty="0">
                  <a:solidFill>
                    <a:schemeClr val="tx2"/>
                  </a:solidFill>
                </a:rPr>
                <a:t>ПОДАЧА У ПОЛУЧЕНИЕ ДОКУМЕНТОВ ПО «ЧРЕЗВЫЧАЙНЫМ ОБСТОЯТЕЛЬСТВАМ»</a:t>
              </a:r>
              <a:endParaRPr lang="es-ES" sz="1100" b="1" u="sng" dirty="0">
                <a:solidFill>
                  <a:schemeClr val="tx2"/>
                </a:solidFill>
              </a:endParaRPr>
            </a:p>
            <a:p>
              <a:pPr algn="just"/>
              <a:r>
                <a:rPr lang="ru-RU" sz="1100" dirty="0"/>
                <a:t>Все вопросы связанные с процесом подготовки, подачи и получения документов по “</a:t>
              </a:r>
              <a:r>
                <a:rPr lang="es-ES" sz="1100" dirty="0"/>
                <a:t>ARRAIGO SOCIAL</a:t>
              </a:r>
              <a:r>
                <a:rPr lang="ru-RU" sz="1100" dirty="0" smtClean="0"/>
                <a:t>”</a:t>
              </a:r>
              <a:r>
                <a:rPr lang="es-ES" sz="1100" dirty="0" smtClean="0"/>
                <a:t>.</a:t>
              </a:r>
              <a:endParaRPr lang="es-ES" sz="1100" dirty="0"/>
            </a:p>
            <a:p>
              <a:pPr lvl="0" algn="just"/>
              <a:r>
                <a:rPr lang="es-ES" sz="1100" b="1" u="sng" dirty="0" smtClean="0">
                  <a:solidFill>
                    <a:schemeClr val="tx2"/>
                  </a:solidFill>
                </a:rPr>
                <a:t>2.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 </a:t>
              </a:r>
              <a:r>
                <a:rPr lang="ru-RU" sz="1100" b="1" u="sng" dirty="0">
                  <a:solidFill>
                    <a:schemeClr val="tx2"/>
                  </a:solidFill>
                </a:rPr>
                <a:t>ПРОДЛЕНИЕ ТАРХЕТЫ РЕЗИДЕНЦИИ И ВОЗМОЖНЫЕ ПРИЧИНЫ 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ОТКАЗА</a:t>
              </a:r>
              <a:r>
                <a:rPr lang="es-ES_tradnl" sz="1100" b="1" u="sng" dirty="0" smtClean="0">
                  <a:solidFill>
                    <a:schemeClr val="tx2"/>
                  </a:solidFill>
                </a:rPr>
                <a:t>.</a:t>
              </a:r>
              <a:endParaRPr lang="es-ES" sz="1100" b="1" u="sng" dirty="0">
                <a:solidFill>
                  <a:schemeClr val="tx2"/>
                </a:solidFill>
              </a:endParaRPr>
            </a:p>
            <a:p>
              <a:pPr algn="just"/>
              <a:r>
                <a:rPr lang="ru-RU" sz="1100" dirty="0"/>
                <a:t>Как продлить первую тархету на вторую, как получить тархету «</a:t>
              </a:r>
              <a:r>
                <a:rPr lang="es-ES" sz="1100" dirty="0"/>
                <a:t>larga </a:t>
              </a:r>
              <a:r>
                <a:rPr lang="es-ES" sz="1100" dirty="0" err="1"/>
                <a:t>duraci</a:t>
              </a:r>
              <a:r>
                <a:rPr lang="ru-RU" sz="1100" dirty="0"/>
                <a:t>ó</a:t>
              </a:r>
              <a:r>
                <a:rPr lang="es-ES" sz="1100" dirty="0"/>
                <a:t>n</a:t>
              </a:r>
              <a:r>
                <a:rPr lang="ru-RU" sz="1100" dirty="0"/>
                <a:t>, </a:t>
              </a:r>
              <a:r>
                <a:rPr lang="es-ES" sz="1100" dirty="0"/>
                <a:t>larga </a:t>
              </a:r>
              <a:r>
                <a:rPr lang="es-ES" sz="1100" dirty="0" err="1"/>
                <a:t>duraci</a:t>
              </a:r>
              <a:r>
                <a:rPr lang="ru-RU" sz="1100" dirty="0"/>
                <a:t>ó</a:t>
              </a:r>
              <a:r>
                <a:rPr lang="es-ES" sz="1100" dirty="0"/>
                <a:t>n</a:t>
              </a:r>
              <a:r>
                <a:rPr lang="ru-RU" sz="1100" dirty="0"/>
                <a:t>-</a:t>
              </a:r>
              <a:r>
                <a:rPr lang="es-ES" sz="1100" dirty="0"/>
                <a:t>UE</a:t>
              </a:r>
              <a:r>
                <a:rPr lang="ru-RU" sz="1100" dirty="0"/>
                <a:t>», как продлить нетрудовую резиденцию.</a:t>
              </a:r>
              <a:endParaRPr lang="es-ES" sz="1100" dirty="0"/>
            </a:p>
            <a:p>
              <a:pPr lvl="0" algn="just"/>
              <a:r>
                <a:rPr lang="ru-RU" sz="1100" b="1" u="sng" dirty="0">
                  <a:solidFill>
                    <a:schemeClr val="tx2"/>
                  </a:solidFill>
                </a:rPr>
                <a:t> 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3</a:t>
              </a:r>
              <a:r>
                <a:rPr lang="es-ES" sz="1100" b="1" u="sng" dirty="0" smtClean="0">
                  <a:solidFill>
                    <a:schemeClr val="tx2"/>
                  </a:solidFill>
                </a:rPr>
                <a:t>. 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ВОПРОСЫ </a:t>
              </a:r>
              <a:r>
                <a:rPr lang="ru-RU" sz="1100" b="1" u="sng" dirty="0">
                  <a:solidFill>
                    <a:schemeClr val="tx2"/>
                  </a:solidFill>
                </a:rPr>
                <a:t>И ОТВЕТЫ, КАСАЮЩИЕСЯ ЛИЧНЫХ СИТУАЦИЙ, СВЯЗАННЫХ С 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ДОКУМЕНТАМИ</a:t>
              </a:r>
              <a:r>
                <a:rPr lang="es-ES" sz="1100" b="1" u="sng" dirty="0" smtClean="0">
                  <a:solidFill>
                    <a:schemeClr val="tx2"/>
                  </a:solidFill>
                </a:rPr>
                <a:t>.</a:t>
              </a:r>
              <a:endParaRPr lang="es-ES_tradnl" sz="1100" b="1" u="sng" dirty="0" smtClean="0">
                <a:solidFill>
                  <a:schemeClr val="tx2"/>
                </a:solidFill>
              </a:endParaRPr>
            </a:p>
            <a:p>
              <a:pPr lvl="0" algn="ctr"/>
              <a:endParaRPr lang="es-ES_tradnl" sz="1400" b="1" dirty="0"/>
            </a:p>
            <a:p>
              <a:pPr lvl="0" algn="ctr"/>
              <a:endParaRPr lang="es-ES_tradnl" sz="1000" b="1" dirty="0" smtClean="0"/>
            </a:p>
            <a:p>
              <a:pPr lvl="0" algn="ctr"/>
              <a:endParaRPr lang="es-ES_tradnl" sz="1000" b="1" dirty="0"/>
            </a:p>
            <a:p>
              <a:pPr lvl="0" algn="ctr"/>
              <a:endParaRPr lang="es-ES_tradnl" sz="1000" b="1" dirty="0" smtClean="0"/>
            </a:p>
            <a:p>
              <a:pPr lvl="0" algn="ctr"/>
              <a:endParaRPr lang="es-ES" sz="1000" b="1" dirty="0"/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71414" y="3428992"/>
              <a:ext cx="585789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/>
                <a:t> МЕСТО ПРОВЕДЕНИЯ КУРСА: Организация </a:t>
              </a:r>
              <a:r>
                <a:rPr lang="es-ES" sz="1000" b="1" dirty="0" smtClean="0"/>
                <a:t>ASIDI</a:t>
              </a:r>
              <a:r>
                <a:rPr lang="ru-RU" sz="1000" b="1" dirty="0" smtClean="0"/>
                <a:t>,  улица </a:t>
              </a:r>
              <a:r>
                <a:rPr lang="es-ES" sz="1000" b="1" dirty="0" err="1" smtClean="0"/>
                <a:t>Andr</a:t>
              </a:r>
              <a:r>
                <a:rPr lang="ru-RU" sz="1000" b="1" dirty="0" smtClean="0"/>
                <a:t>é</a:t>
              </a:r>
              <a:r>
                <a:rPr lang="es-ES" sz="1000" b="1" dirty="0" smtClean="0"/>
                <a:t>s Mellado</a:t>
              </a:r>
              <a:r>
                <a:rPr lang="ru-RU" sz="1000" b="1" dirty="0" smtClean="0"/>
                <a:t>, </a:t>
              </a:r>
              <a:r>
                <a:rPr lang="es-ES" sz="1000" b="1" dirty="0" smtClean="0"/>
                <a:t>n</a:t>
              </a:r>
              <a:r>
                <a:rPr lang="ru-RU" sz="1000" b="1" dirty="0" smtClean="0"/>
                <a:t>º10, 1º -</a:t>
              </a:r>
              <a:r>
                <a:rPr lang="es-ES" sz="1000" b="1" dirty="0" smtClean="0"/>
                <a:t>C</a:t>
              </a:r>
              <a:r>
                <a:rPr lang="ru-RU" sz="1000" b="1" dirty="0" smtClean="0"/>
                <a:t>,  Метро: </a:t>
              </a:r>
              <a:r>
                <a:rPr lang="es-ES" sz="1000" b="1" dirty="0" smtClean="0"/>
                <a:t>Arguelles.</a:t>
              </a:r>
            </a:p>
            <a:p>
              <a:pPr algn="ctr"/>
              <a:r>
                <a:rPr lang="ru-RU" sz="1000" b="1" dirty="0" smtClean="0"/>
                <a:t>ДАТА: пятница 30.11.12, с 18.30 до 20.30</a:t>
              </a:r>
              <a:r>
                <a:rPr lang="es-ES" sz="1000" b="1" dirty="0" smtClean="0"/>
                <a:t>.</a:t>
              </a:r>
            </a:p>
            <a:p>
              <a:pPr algn="ctr"/>
              <a:r>
                <a:rPr lang="es-ES" sz="1000" b="1" dirty="0" smtClean="0"/>
                <a:t> </a:t>
              </a:r>
              <a:r>
                <a:rPr lang="ru-RU" sz="1000" b="1" dirty="0" smtClean="0"/>
                <a:t>Проводит курс Мельникова Людмила, специалист по</a:t>
              </a:r>
              <a:r>
                <a:rPr lang="es-ES_tradnl" sz="1000" b="1" dirty="0" smtClean="0"/>
                <a:t> </a:t>
              </a:r>
              <a:r>
                <a:rPr lang="ru-RU" sz="1000" b="1" dirty="0" smtClean="0"/>
                <a:t>иммиграционным вопросам</a:t>
              </a:r>
              <a:r>
                <a:rPr lang="es-ES" sz="1000" b="1" dirty="0" smtClean="0"/>
                <a:t>. </a:t>
              </a:r>
            </a:p>
            <a:p>
              <a:pPr algn="ctr"/>
              <a:r>
                <a:rPr lang="ru-RU" sz="1000" b="1" dirty="0" smtClean="0"/>
                <a:t>Количество мест ограничено</a:t>
              </a:r>
              <a:r>
                <a:rPr lang="es-ES" sz="1000" b="1" dirty="0" smtClean="0"/>
                <a:t>,</a:t>
              </a:r>
              <a:r>
                <a:rPr lang="ru-RU" sz="1000" b="1" dirty="0" smtClean="0"/>
                <a:t> необходима предварительная запись в</a:t>
              </a:r>
              <a:r>
                <a:rPr lang="es-ES_tradnl" sz="1000" b="1" dirty="0" smtClean="0"/>
                <a:t> </a:t>
              </a:r>
              <a:r>
                <a:rPr lang="ru-RU" sz="1000" b="1" dirty="0" smtClean="0"/>
                <a:t>офисе (</a:t>
              </a:r>
              <a:r>
                <a:rPr lang="es-ES" sz="1000" b="1" dirty="0" err="1" smtClean="0"/>
                <a:t>recepci</a:t>
              </a:r>
              <a:r>
                <a:rPr lang="ru-RU" sz="1000" b="1" dirty="0" smtClean="0"/>
                <a:t>ó</a:t>
              </a:r>
              <a:r>
                <a:rPr lang="es-ES" sz="1000" b="1" dirty="0" smtClean="0"/>
                <a:t>n</a:t>
              </a:r>
              <a:r>
                <a:rPr lang="ru-RU" sz="1000" b="1" dirty="0" smtClean="0"/>
                <a:t>) с 12. 30 до 14.00 и с 17.00 до 20.00</a:t>
              </a:r>
              <a:r>
                <a:rPr lang="es-ES" sz="1000" b="1" dirty="0" smtClean="0"/>
                <a:t>.</a:t>
              </a:r>
              <a:r>
                <a:rPr lang="ru-RU" sz="1000" b="1" dirty="0" smtClean="0"/>
                <a:t> Оплата 10 евро</a:t>
              </a:r>
              <a:r>
                <a:rPr lang="es-ES" sz="1000" b="1" dirty="0" smtClean="0"/>
                <a:t>.</a:t>
              </a:r>
            </a:p>
          </p:txBody>
        </p:sp>
        <p:pic>
          <p:nvPicPr>
            <p:cNvPr id="11" name="10 Imagen" descr="LEY EXT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570895">
              <a:off x="5330236" y="-99065"/>
              <a:ext cx="1428760" cy="1428767"/>
            </a:xfrm>
            <a:prstGeom prst="rect">
              <a:avLst/>
            </a:prstGeom>
          </p:spPr>
        </p:pic>
        <p:sp>
          <p:nvSpPr>
            <p:cNvPr id="12" name="11 CuadroTexto"/>
            <p:cNvSpPr txBox="1"/>
            <p:nvPr/>
          </p:nvSpPr>
          <p:spPr>
            <a:xfrm>
              <a:off x="5759468" y="3947726"/>
              <a:ext cx="1384308" cy="338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600" b="1" dirty="0" smtClean="0">
                  <a:solidFill>
                    <a:schemeClr val="tx2">
                      <a:lumMod val="75000"/>
                    </a:schemeClr>
                  </a:solidFill>
                  <a:latin typeface="Aharoni" pitchFamily="2" charset="-79"/>
                  <a:cs typeface="Aharoni" pitchFamily="2" charset="-79"/>
                </a:rPr>
                <a:t>ASIDI</a:t>
              </a:r>
              <a:endParaRPr lang="es-ES" sz="1600" b="1" dirty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endParaRPr>
            </a:p>
          </p:txBody>
        </p:sp>
        <p:pic>
          <p:nvPicPr>
            <p:cNvPr id="13" name="12 Imagen" descr="logo hr.pn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388438" y="3959538"/>
              <a:ext cx="285752" cy="261489"/>
            </a:xfrm>
            <a:prstGeom prst="rect">
              <a:avLst/>
            </a:prstGeom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24375" t="14023" r="20781" b="19166"/>
            <a:stretch>
              <a:fillRect/>
            </a:stretch>
          </p:blipFill>
          <p:spPr bwMode="auto">
            <a:xfrm>
              <a:off x="136225" y="1969752"/>
              <a:ext cx="1935453" cy="13399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5" name="14 Imagen" descr="telefono_rojo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43182" y="2428860"/>
              <a:ext cx="428628" cy="320042"/>
            </a:xfrm>
            <a:prstGeom prst="rect">
              <a:avLst/>
            </a:prstGeom>
          </p:spPr>
        </p:pic>
        <p:sp>
          <p:nvSpPr>
            <p:cNvPr id="16" name="15 CuadroTexto"/>
            <p:cNvSpPr txBox="1"/>
            <p:nvPr/>
          </p:nvSpPr>
          <p:spPr>
            <a:xfrm>
              <a:off x="2980081" y="2428860"/>
              <a:ext cx="13776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b="1" dirty="0" smtClean="0">
                  <a:solidFill>
                    <a:srgbClr val="C00000"/>
                  </a:solidFill>
                </a:rPr>
                <a:t>915499059</a:t>
              </a:r>
              <a:endParaRPr lang="es-ES" b="1" dirty="0">
                <a:solidFill>
                  <a:srgbClr val="C00000"/>
                </a:solidFill>
              </a:endParaRPr>
            </a:p>
          </p:txBody>
        </p:sp>
        <p:pic>
          <p:nvPicPr>
            <p:cNvPr id="17" name="16 Imagen" descr="happy-people-4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43446" y="1928794"/>
              <a:ext cx="1948310" cy="14287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8" name="17 Imagen" descr="movil.jpg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71744" y="2900323"/>
              <a:ext cx="525554" cy="393969"/>
            </a:xfrm>
            <a:prstGeom prst="rect">
              <a:avLst/>
            </a:prstGeom>
          </p:spPr>
        </p:pic>
        <p:sp>
          <p:nvSpPr>
            <p:cNvPr id="19" name="18 CuadroTexto"/>
            <p:cNvSpPr txBox="1"/>
            <p:nvPr/>
          </p:nvSpPr>
          <p:spPr>
            <a:xfrm>
              <a:off x="2971802" y="2928926"/>
              <a:ext cx="1385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b="1" dirty="0" smtClean="0">
                  <a:solidFill>
                    <a:srgbClr val="C00000"/>
                  </a:solidFill>
                </a:rPr>
                <a:t>649607526</a:t>
              </a:r>
              <a:endParaRPr lang="es-ES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1" name="20 Grupo"/>
          <p:cNvGrpSpPr/>
          <p:nvPr/>
        </p:nvGrpSpPr>
        <p:grpSpPr>
          <a:xfrm>
            <a:off x="-10502" y="4611325"/>
            <a:ext cx="7154278" cy="4389831"/>
            <a:chOff x="-10502" y="-99065"/>
            <a:chExt cx="7154278" cy="4389831"/>
          </a:xfrm>
        </p:grpSpPr>
        <p:pic>
          <p:nvPicPr>
            <p:cNvPr id="22" name="21 Imagen" descr="pasaporte_dni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072266">
              <a:off x="127263" y="103658"/>
              <a:ext cx="717503" cy="538127"/>
            </a:xfrm>
            <a:prstGeom prst="rect">
              <a:avLst/>
            </a:prstGeom>
          </p:spPr>
        </p:pic>
        <p:pic>
          <p:nvPicPr>
            <p:cNvPr id="23" name="22 Imagen" descr="NIE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5FAFD"/>
                </a:clrFrom>
                <a:clrTo>
                  <a:srgbClr val="F5FA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407148">
              <a:off x="304397" y="357500"/>
              <a:ext cx="850331" cy="629320"/>
            </a:xfrm>
            <a:prstGeom prst="rect">
              <a:avLst/>
            </a:prstGeom>
          </p:spPr>
        </p:pic>
        <p:sp>
          <p:nvSpPr>
            <p:cNvPr id="24" name="23 CuadroTexto"/>
            <p:cNvSpPr txBox="1"/>
            <p:nvPr/>
          </p:nvSpPr>
          <p:spPr>
            <a:xfrm>
              <a:off x="-10502" y="-32"/>
              <a:ext cx="6858000" cy="273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haroni" pitchFamily="2" charset="-79"/>
                </a:rPr>
                <a:t>КУРС</a:t>
              </a:r>
              <a:r>
                <a:rPr lang="ru-RU" sz="2400" b="1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haroni" pitchFamily="2" charset="-79"/>
                </a:rPr>
                <a:t> </a:t>
              </a:r>
              <a:endParaRPr lang="es-ES_tradnl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endParaRPr>
            </a:p>
            <a:p>
              <a:pPr algn="ctr"/>
              <a:r>
                <a:rPr lang="ru-RU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КАК </a:t>
              </a:r>
              <a:r>
                <a:rPr lang="ru-RU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ЛЕГАЛИЗОВАТЬСЯ </a:t>
              </a:r>
              <a:r>
                <a:rPr lang="ru-RU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 </a:t>
              </a:r>
              <a:r>
                <a:rPr lang="ru-RU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ИСПАНИИ</a:t>
              </a:r>
              <a:endParaRPr lang="es-ES" sz="1400" b="1" dirty="0" smtClean="0">
                <a:solidFill>
                  <a:schemeClr val="tx2"/>
                </a:solidFill>
              </a:endParaRPr>
            </a:p>
            <a:p>
              <a:pPr lvl="0" algn="just"/>
              <a:r>
                <a:rPr lang="es-ES" sz="1100" b="1" u="sng" dirty="0" smtClean="0">
                  <a:solidFill>
                    <a:schemeClr val="tx2"/>
                  </a:solidFill>
                </a:rPr>
                <a:t>1</a:t>
              </a:r>
              <a:r>
                <a:rPr lang="es-ES" sz="1100" b="1" u="sng" dirty="0" smtClean="0">
                  <a:solidFill>
                    <a:schemeClr val="tx2"/>
                  </a:solidFill>
                </a:rPr>
                <a:t>.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 </a:t>
              </a:r>
              <a:r>
                <a:rPr lang="ru-RU" sz="1100" b="1" u="sng" dirty="0">
                  <a:solidFill>
                    <a:schemeClr val="tx2"/>
                  </a:solidFill>
                </a:rPr>
                <a:t>ПОДАЧА У ПОЛУЧЕНИЕ ДОКУМЕНТОВ ПО «ЧРЕЗВЫЧАЙНЫМ ОБСТОЯТЕЛЬСТВАМ»</a:t>
              </a:r>
              <a:endParaRPr lang="es-ES" sz="1100" b="1" u="sng" dirty="0">
                <a:solidFill>
                  <a:schemeClr val="tx2"/>
                </a:solidFill>
              </a:endParaRPr>
            </a:p>
            <a:p>
              <a:pPr algn="just"/>
              <a:r>
                <a:rPr lang="ru-RU" sz="1100" dirty="0"/>
                <a:t>Все вопросы связанные с процесом подготовки, подачи и получения документов по “</a:t>
              </a:r>
              <a:r>
                <a:rPr lang="es-ES" sz="1100" dirty="0"/>
                <a:t>ARRAIGO SOCIAL</a:t>
              </a:r>
              <a:r>
                <a:rPr lang="ru-RU" sz="1100" dirty="0" smtClean="0"/>
                <a:t>”</a:t>
              </a:r>
              <a:r>
                <a:rPr lang="es-ES" sz="1100" dirty="0" smtClean="0"/>
                <a:t>.</a:t>
              </a:r>
              <a:endParaRPr lang="es-ES" sz="1100" dirty="0"/>
            </a:p>
            <a:p>
              <a:pPr lvl="0" algn="just"/>
              <a:r>
                <a:rPr lang="es-ES" sz="1100" b="1" u="sng" dirty="0" smtClean="0">
                  <a:solidFill>
                    <a:schemeClr val="tx2"/>
                  </a:solidFill>
                </a:rPr>
                <a:t>2.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 </a:t>
              </a:r>
              <a:r>
                <a:rPr lang="ru-RU" sz="1100" b="1" u="sng" dirty="0">
                  <a:solidFill>
                    <a:schemeClr val="tx2"/>
                  </a:solidFill>
                </a:rPr>
                <a:t>ПРОДЛЕНИЕ ТАРХЕТЫ РЕЗИДЕНЦИИ И ВОЗМОЖНЫЕ ПРИЧИНЫ 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ОТКАЗА</a:t>
              </a:r>
              <a:r>
                <a:rPr lang="es-ES_tradnl" sz="1100" b="1" u="sng" dirty="0" smtClean="0">
                  <a:solidFill>
                    <a:schemeClr val="tx2"/>
                  </a:solidFill>
                </a:rPr>
                <a:t>.</a:t>
              </a:r>
              <a:endParaRPr lang="es-ES" sz="1100" b="1" u="sng" dirty="0">
                <a:solidFill>
                  <a:schemeClr val="tx2"/>
                </a:solidFill>
              </a:endParaRPr>
            </a:p>
            <a:p>
              <a:pPr algn="just"/>
              <a:r>
                <a:rPr lang="ru-RU" sz="1100" dirty="0"/>
                <a:t>Как продлить первую тархету на вторую, как получить тархету «</a:t>
              </a:r>
              <a:r>
                <a:rPr lang="es-ES" sz="1100" dirty="0"/>
                <a:t>larga </a:t>
              </a:r>
              <a:r>
                <a:rPr lang="es-ES" sz="1100" dirty="0" err="1"/>
                <a:t>duraci</a:t>
              </a:r>
              <a:r>
                <a:rPr lang="ru-RU" sz="1100" dirty="0"/>
                <a:t>ó</a:t>
              </a:r>
              <a:r>
                <a:rPr lang="es-ES" sz="1100" dirty="0"/>
                <a:t>n</a:t>
              </a:r>
              <a:r>
                <a:rPr lang="ru-RU" sz="1100" dirty="0"/>
                <a:t>, </a:t>
              </a:r>
              <a:r>
                <a:rPr lang="es-ES" sz="1100" dirty="0"/>
                <a:t>larga </a:t>
              </a:r>
              <a:r>
                <a:rPr lang="es-ES" sz="1100" dirty="0" err="1"/>
                <a:t>duraci</a:t>
              </a:r>
              <a:r>
                <a:rPr lang="ru-RU" sz="1100" dirty="0"/>
                <a:t>ó</a:t>
              </a:r>
              <a:r>
                <a:rPr lang="es-ES" sz="1100" dirty="0"/>
                <a:t>n</a:t>
              </a:r>
              <a:r>
                <a:rPr lang="ru-RU" sz="1100" dirty="0"/>
                <a:t>-</a:t>
              </a:r>
              <a:r>
                <a:rPr lang="es-ES" sz="1100" dirty="0"/>
                <a:t>UE</a:t>
              </a:r>
              <a:r>
                <a:rPr lang="ru-RU" sz="1100" dirty="0"/>
                <a:t>», как продлить нетрудовую резиденцию.</a:t>
              </a:r>
              <a:endParaRPr lang="es-ES" sz="1100" dirty="0"/>
            </a:p>
            <a:p>
              <a:pPr lvl="0" algn="just"/>
              <a:r>
                <a:rPr lang="ru-RU" sz="1100" b="1" u="sng" dirty="0">
                  <a:solidFill>
                    <a:schemeClr val="tx2"/>
                  </a:solidFill>
                </a:rPr>
                <a:t> 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3</a:t>
              </a:r>
              <a:r>
                <a:rPr lang="es-ES" sz="1100" b="1" u="sng" dirty="0" smtClean="0">
                  <a:solidFill>
                    <a:schemeClr val="tx2"/>
                  </a:solidFill>
                </a:rPr>
                <a:t>. 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ВОПРОСЫ </a:t>
              </a:r>
              <a:r>
                <a:rPr lang="ru-RU" sz="1100" b="1" u="sng" dirty="0">
                  <a:solidFill>
                    <a:schemeClr val="tx2"/>
                  </a:solidFill>
                </a:rPr>
                <a:t>И ОТВЕТЫ, КАСАЮЩИЕСЯ ЛИЧНЫХ СИТУАЦИЙ, СВЯЗАННЫХ С </a:t>
              </a:r>
              <a:r>
                <a:rPr lang="ru-RU" sz="1100" b="1" u="sng" dirty="0" smtClean="0">
                  <a:solidFill>
                    <a:schemeClr val="tx2"/>
                  </a:solidFill>
                </a:rPr>
                <a:t>ДОКУМЕНТАМИ</a:t>
              </a:r>
              <a:r>
                <a:rPr lang="es-ES" sz="1100" b="1" u="sng" dirty="0" smtClean="0">
                  <a:solidFill>
                    <a:schemeClr val="tx2"/>
                  </a:solidFill>
                </a:rPr>
                <a:t>.</a:t>
              </a:r>
              <a:endParaRPr lang="es-ES_tradnl" sz="1100" b="1" u="sng" dirty="0" smtClean="0">
                <a:solidFill>
                  <a:schemeClr val="tx2"/>
                </a:solidFill>
              </a:endParaRPr>
            </a:p>
            <a:p>
              <a:pPr lvl="0" algn="ctr"/>
              <a:endParaRPr lang="es-ES_tradnl" sz="1400" b="1" dirty="0"/>
            </a:p>
            <a:p>
              <a:pPr lvl="0" algn="ctr"/>
              <a:endParaRPr lang="es-ES_tradnl" sz="1000" b="1" dirty="0" smtClean="0"/>
            </a:p>
            <a:p>
              <a:pPr lvl="0" algn="ctr"/>
              <a:endParaRPr lang="es-ES_tradnl" sz="1000" b="1" dirty="0"/>
            </a:p>
            <a:p>
              <a:pPr lvl="0" algn="ctr"/>
              <a:endParaRPr lang="es-ES_tradnl" sz="1000" b="1" dirty="0" smtClean="0"/>
            </a:p>
            <a:p>
              <a:pPr lvl="0" algn="ctr"/>
              <a:endParaRPr lang="es-ES" sz="1000" b="1" dirty="0"/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71414" y="3428992"/>
              <a:ext cx="585789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/>
                <a:t> МЕСТО ПРОВЕДЕНИЯ КУРСА: Организация </a:t>
              </a:r>
              <a:r>
                <a:rPr lang="es-ES" sz="1000" b="1" dirty="0" smtClean="0"/>
                <a:t>ASIDI</a:t>
              </a:r>
              <a:r>
                <a:rPr lang="ru-RU" sz="1000" b="1" dirty="0" smtClean="0"/>
                <a:t>,  улица </a:t>
              </a:r>
              <a:r>
                <a:rPr lang="es-ES" sz="1000" b="1" dirty="0" err="1" smtClean="0"/>
                <a:t>Andr</a:t>
              </a:r>
              <a:r>
                <a:rPr lang="ru-RU" sz="1000" b="1" dirty="0" smtClean="0"/>
                <a:t>é</a:t>
              </a:r>
              <a:r>
                <a:rPr lang="es-ES" sz="1000" b="1" dirty="0" smtClean="0"/>
                <a:t>s Mellado</a:t>
              </a:r>
              <a:r>
                <a:rPr lang="ru-RU" sz="1000" b="1" dirty="0" smtClean="0"/>
                <a:t>, </a:t>
              </a:r>
              <a:r>
                <a:rPr lang="es-ES" sz="1000" b="1" dirty="0" smtClean="0"/>
                <a:t>n</a:t>
              </a:r>
              <a:r>
                <a:rPr lang="ru-RU" sz="1000" b="1" dirty="0" smtClean="0"/>
                <a:t>º10, 1º -</a:t>
              </a:r>
              <a:r>
                <a:rPr lang="es-ES" sz="1000" b="1" dirty="0" smtClean="0"/>
                <a:t>C</a:t>
              </a:r>
              <a:r>
                <a:rPr lang="ru-RU" sz="1000" b="1" dirty="0" smtClean="0"/>
                <a:t>,  Метро: </a:t>
              </a:r>
              <a:r>
                <a:rPr lang="es-ES" sz="1000" b="1" dirty="0" smtClean="0"/>
                <a:t>Arguelles.</a:t>
              </a:r>
            </a:p>
            <a:p>
              <a:pPr algn="ctr"/>
              <a:r>
                <a:rPr lang="ru-RU" sz="1000" b="1" dirty="0" smtClean="0"/>
                <a:t>ДАТА: пятница 30.11.12, с 18.30 до 20.30</a:t>
              </a:r>
              <a:r>
                <a:rPr lang="es-ES" sz="1000" b="1" dirty="0" smtClean="0"/>
                <a:t>.</a:t>
              </a:r>
            </a:p>
            <a:p>
              <a:pPr algn="ctr"/>
              <a:r>
                <a:rPr lang="es-ES" sz="1000" b="1" dirty="0" smtClean="0"/>
                <a:t> </a:t>
              </a:r>
              <a:r>
                <a:rPr lang="ru-RU" sz="1000" b="1" dirty="0" smtClean="0"/>
                <a:t>Проводит курс Мельникова Людмила, специалист по</a:t>
              </a:r>
              <a:r>
                <a:rPr lang="es-ES_tradnl" sz="1000" b="1" dirty="0" smtClean="0"/>
                <a:t> </a:t>
              </a:r>
              <a:r>
                <a:rPr lang="ru-RU" sz="1000" b="1" dirty="0" smtClean="0"/>
                <a:t>иммиграционным вопросам</a:t>
              </a:r>
              <a:r>
                <a:rPr lang="es-ES" sz="1000" b="1" dirty="0" smtClean="0"/>
                <a:t>. </a:t>
              </a:r>
            </a:p>
            <a:p>
              <a:pPr algn="ctr"/>
              <a:r>
                <a:rPr lang="ru-RU" sz="1000" b="1" dirty="0" smtClean="0"/>
                <a:t>Количество мест ограничено</a:t>
              </a:r>
              <a:r>
                <a:rPr lang="es-ES" sz="1000" b="1" dirty="0" smtClean="0"/>
                <a:t>,</a:t>
              </a:r>
              <a:r>
                <a:rPr lang="ru-RU" sz="1000" b="1" dirty="0" smtClean="0"/>
                <a:t> необходима предварительная запись в</a:t>
              </a:r>
              <a:r>
                <a:rPr lang="es-ES_tradnl" sz="1000" b="1" dirty="0" smtClean="0"/>
                <a:t> </a:t>
              </a:r>
              <a:r>
                <a:rPr lang="ru-RU" sz="1000" b="1" dirty="0" smtClean="0"/>
                <a:t>офисе (</a:t>
              </a:r>
              <a:r>
                <a:rPr lang="es-ES" sz="1000" b="1" dirty="0" err="1" smtClean="0"/>
                <a:t>recepci</a:t>
              </a:r>
              <a:r>
                <a:rPr lang="ru-RU" sz="1000" b="1" dirty="0" smtClean="0"/>
                <a:t>ó</a:t>
              </a:r>
              <a:r>
                <a:rPr lang="es-ES" sz="1000" b="1" dirty="0" smtClean="0"/>
                <a:t>n</a:t>
              </a:r>
              <a:r>
                <a:rPr lang="ru-RU" sz="1000" b="1" dirty="0" smtClean="0"/>
                <a:t>) с 12. 30 до 14.00 и с 17.00 до 20.00</a:t>
              </a:r>
              <a:r>
                <a:rPr lang="es-ES" sz="1000" b="1" dirty="0" smtClean="0"/>
                <a:t>.</a:t>
              </a:r>
              <a:r>
                <a:rPr lang="ru-RU" sz="1000" b="1" dirty="0" smtClean="0"/>
                <a:t> Оплата 10 евро</a:t>
              </a:r>
              <a:r>
                <a:rPr lang="es-ES" sz="1000" b="1" dirty="0" smtClean="0"/>
                <a:t>.</a:t>
              </a:r>
            </a:p>
          </p:txBody>
        </p:sp>
        <p:pic>
          <p:nvPicPr>
            <p:cNvPr id="26" name="25 Imagen" descr="LEY EXTR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570895">
              <a:off x="5330236" y="-99065"/>
              <a:ext cx="1428760" cy="1428767"/>
            </a:xfrm>
            <a:prstGeom prst="rect">
              <a:avLst/>
            </a:prstGeom>
          </p:spPr>
        </p:pic>
        <p:sp>
          <p:nvSpPr>
            <p:cNvPr id="27" name="26 CuadroTexto"/>
            <p:cNvSpPr txBox="1"/>
            <p:nvPr/>
          </p:nvSpPr>
          <p:spPr>
            <a:xfrm>
              <a:off x="5759468" y="3947726"/>
              <a:ext cx="1384308" cy="338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600" b="1" dirty="0" smtClean="0">
                  <a:solidFill>
                    <a:schemeClr val="tx2">
                      <a:lumMod val="75000"/>
                    </a:schemeClr>
                  </a:solidFill>
                  <a:latin typeface="Aharoni" pitchFamily="2" charset="-79"/>
                  <a:cs typeface="Aharoni" pitchFamily="2" charset="-79"/>
                </a:rPr>
                <a:t>ASIDI</a:t>
              </a:r>
              <a:endParaRPr lang="es-ES" sz="1600" b="1" dirty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endParaRPr>
            </a:p>
          </p:txBody>
        </p:sp>
        <p:pic>
          <p:nvPicPr>
            <p:cNvPr id="28" name="27 Imagen" descr="logo hr.pn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388438" y="3959538"/>
              <a:ext cx="285752" cy="261489"/>
            </a:xfrm>
            <a:prstGeom prst="rect">
              <a:avLst/>
            </a:prstGeom>
          </p:spPr>
        </p:pic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24375" t="14023" r="20781" b="19166"/>
            <a:stretch>
              <a:fillRect/>
            </a:stretch>
          </p:blipFill>
          <p:spPr bwMode="auto">
            <a:xfrm>
              <a:off x="136225" y="1969752"/>
              <a:ext cx="1935453" cy="13399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30" name="29 Imagen" descr="telefono_rojo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43182" y="2428860"/>
              <a:ext cx="428628" cy="320042"/>
            </a:xfrm>
            <a:prstGeom prst="rect">
              <a:avLst/>
            </a:prstGeom>
          </p:spPr>
        </p:pic>
        <p:sp>
          <p:nvSpPr>
            <p:cNvPr id="31" name="30 CuadroTexto"/>
            <p:cNvSpPr txBox="1"/>
            <p:nvPr/>
          </p:nvSpPr>
          <p:spPr>
            <a:xfrm>
              <a:off x="2980081" y="2428860"/>
              <a:ext cx="13776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b="1" dirty="0" smtClean="0">
                  <a:solidFill>
                    <a:srgbClr val="C00000"/>
                  </a:solidFill>
                </a:rPr>
                <a:t>915499059</a:t>
              </a:r>
              <a:endParaRPr lang="es-ES" b="1" dirty="0">
                <a:solidFill>
                  <a:srgbClr val="C00000"/>
                </a:solidFill>
              </a:endParaRPr>
            </a:p>
          </p:txBody>
        </p:sp>
        <p:pic>
          <p:nvPicPr>
            <p:cNvPr id="32" name="31 Imagen" descr="happy-people-4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43446" y="1928794"/>
              <a:ext cx="1948310" cy="14287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3" name="32 Imagen" descr="movil.jpg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71744" y="2900323"/>
              <a:ext cx="525554" cy="393969"/>
            </a:xfrm>
            <a:prstGeom prst="rect">
              <a:avLst/>
            </a:prstGeom>
          </p:spPr>
        </p:pic>
        <p:sp>
          <p:nvSpPr>
            <p:cNvPr id="34" name="33 CuadroTexto"/>
            <p:cNvSpPr txBox="1"/>
            <p:nvPr/>
          </p:nvSpPr>
          <p:spPr>
            <a:xfrm>
              <a:off x="2971802" y="2928926"/>
              <a:ext cx="1385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b="1" dirty="0" smtClean="0">
                  <a:solidFill>
                    <a:srgbClr val="C00000"/>
                  </a:solidFill>
                </a:rPr>
                <a:t>649607526</a:t>
              </a:r>
              <a:endParaRPr lang="es-ES" b="1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178</Words>
  <Application>Microsoft Office PowerPoint</Application>
  <PresentationFormat>Presentación en pantalla (4:3)</PresentationFormat>
  <Paragraphs>34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contabilidad</dc:creator>
  <cp:lastModifiedBy>contabilidad</cp:lastModifiedBy>
  <cp:revision>2</cp:revision>
  <dcterms:created xsi:type="dcterms:W3CDTF">2012-11-06T17:19:35Z</dcterms:created>
  <dcterms:modified xsi:type="dcterms:W3CDTF">2012-11-06T18:39:09Z</dcterms:modified>
</cp:coreProperties>
</file>